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91247E-10D6-44E2-9848-C36419AC6A3A}" type="datetimeFigureOut">
              <a:rPr lang="en-NZ" smtClean="0"/>
              <a:t>13/06/2010</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74F4F4-3A8B-4986-B9EA-F288341365E2}" type="slidenum">
              <a:rPr lang="en-NZ" smtClean="0"/>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first New Zealand woman to be appointed to the Privy Council</a:t>
            </a:r>
            <a:endParaRPr lang="en-NZ" dirty="0"/>
          </a:p>
        </p:txBody>
      </p:sp>
      <p:sp>
        <p:nvSpPr>
          <p:cNvPr id="4" name="Slide Number Placeholder 3"/>
          <p:cNvSpPr>
            <a:spLocks noGrp="1"/>
          </p:cNvSpPr>
          <p:nvPr>
            <p:ph type="sldNum" sz="quarter" idx="10"/>
          </p:nvPr>
        </p:nvSpPr>
        <p:spPr/>
        <p:txBody>
          <a:bodyPr/>
          <a:lstStyle/>
          <a:p>
            <a:fld id="{1374F4F4-3A8B-4986-B9EA-F288341365E2}" type="slidenum">
              <a:rPr lang="en-NZ" smtClean="0"/>
              <a:t>10</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1F1052F-A492-4421-B35C-10ECB0E8DF4D}" type="datetimeFigureOut">
              <a:rPr lang="en-NZ" smtClean="0"/>
              <a:t>13/06/2010</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6F971CB1-1AAE-4C95-B9E6-4DFBFF0C9E10}"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1052F-A492-4421-B35C-10ECB0E8DF4D}" type="datetimeFigureOut">
              <a:rPr lang="en-NZ" smtClean="0"/>
              <a:t>13/06/2010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1052F-A492-4421-B35C-10ECB0E8DF4D}" type="datetimeFigureOut">
              <a:rPr lang="en-NZ" smtClean="0"/>
              <a:t>13/06/2010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1052F-A492-4421-B35C-10ECB0E8DF4D}" type="datetimeFigureOut">
              <a:rPr lang="en-NZ" smtClean="0"/>
              <a:t>13/06/2010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1F1052F-A492-4421-B35C-10ECB0E8DF4D}" type="datetimeFigureOut">
              <a:rPr lang="en-NZ" smtClean="0"/>
              <a:t>13/06/2010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F971CB1-1AAE-4C95-B9E6-4DFBFF0C9E10}"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1F1052F-A492-4421-B35C-10ECB0E8DF4D}" type="datetimeFigureOut">
              <a:rPr lang="en-NZ" smtClean="0"/>
              <a:t>13/06/2010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1F1052F-A492-4421-B35C-10ECB0E8DF4D}" type="datetimeFigureOut">
              <a:rPr lang="en-NZ" smtClean="0"/>
              <a:t>13/06/2010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F1052F-A492-4421-B35C-10ECB0E8DF4D}" type="datetimeFigureOut">
              <a:rPr lang="en-NZ" smtClean="0"/>
              <a:t>13/06/2010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1052F-A492-4421-B35C-10ECB0E8DF4D}" type="datetimeFigureOut">
              <a:rPr lang="en-NZ" smtClean="0"/>
              <a:t>13/06/2010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1F1052F-A492-4421-B35C-10ECB0E8DF4D}" type="datetimeFigureOut">
              <a:rPr lang="en-NZ" smtClean="0"/>
              <a:t>13/06/2010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F971CB1-1AAE-4C95-B9E6-4DFBFF0C9E10}"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F1052F-A492-4421-B35C-10ECB0E8DF4D}" type="datetimeFigureOut">
              <a:rPr lang="en-NZ" smtClean="0"/>
              <a:t>13/06/2010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6F971CB1-1AAE-4C95-B9E6-4DFBFF0C9E10}"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1F1052F-A492-4421-B35C-10ECB0E8DF4D}" type="datetimeFigureOut">
              <a:rPr lang="en-NZ" smtClean="0"/>
              <a:t>13/06/2010</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F971CB1-1AAE-4C95-B9E6-4DFBFF0C9E10}"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Margaret Mahy"/>
          <p:cNvPicPr>
            <a:picLocks noChangeAspect="1" noChangeArrowheads="1"/>
          </p:cNvPicPr>
          <p:nvPr/>
        </p:nvPicPr>
        <p:blipFill>
          <a:blip r:embed="rId2" cstate="print"/>
          <a:srcRect/>
          <a:stretch>
            <a:fillRect/>
          </a:stretch>
        </p:blipFill>
        <p:spPr bwMode="auto">
          <a:xfrm>
            <a:off x="467544" y="1484784"/>
            <a:ext cx="3040981" cy="3904229"/>
          </a:xfrm>
          <a:prstGeom prst="rect">
            <a:avLst/>
          </a:prstGeom>
          <a:noFill/>
        </p:spPr>
      </p:pic>
      <p:sp>
        <p:nvSpPr>
          <p:cNvPr id="5" name="Title 4"/>
          <p:cNvSpPr>
            <a:spLocks noGrp="1"/>
          </p:cNvSpPr>
          <p:nvPr>
            <p:ph type="title"/>
          </p:nvPr>
        </p:nvSpPr>
        <p:spPr>
          <a:xfrm>
            <a:off x="395536" y="620688"/>
            <a:ext cx="3008313" cy="620688"/>
          </a:xfrm>
        </p:spPr>
        <p:txBody>
          <a:bodyPr>
            <a:normAutofit/>
          </a:bodyPr>
          <a:lstStyle/>
          <a:p>
            <a:r>
              <a:rPr lang="en-NZ" sz="2400" dirty="0" smtClean="0">
                <a:latin typeface="Algerian" pitchFamily="82" charset="0"/>
              </a:rPr>
              <a:t>Margaret </a:t>
            </a:r>
            <a:r>
              <a:rPr lang="en-NZ" sz="2400" dirty="0" err="1" smtClean="0">
                <a:latin typeface="Algerian" pitchFamily="82" charset="0"/>
              </a:rPr>
              <a:t>Mahy</a:t>
            </a:r>
            <a:endParaRPr lang="en-NZ" sz="2400" dirty="0"/>
          </a:p>
        </p:txBody>
      </p:sp>
      <p:sp>
        <p:nvSpPr>
          <p:cNvPr id="7" name="Text Placeholder 6"/>
          <p:cNvSpPr>
            <a:spLocks noGrp="1"/>
          </p:cNvSpPr>
          <p:nvPr>
            <p:ph type="body" idx="2"/>
          </p:nvPr>
        </p:nvSpPr>
        <p:spPr>
          <a:xfrm>
            <a:off x="683568" y="908720"/>
            <a:ext cx="2743200" cy="4572000"/>
          </a:xfrm>
        </p:spPr>
        <p:txBody>
          <a:bodyPr/>
          <a:lstStyle/>
          <a:p>
            <a:endParaRPr lang="en-NZ" dirty="0" smtClean="0"/>
          </a:p>
          <a:p>
            <a:endParaRPr lang="en-NZ" dirty="0"/>
          </a:p>
          <a:p>
            <a:endParaRPr lang="en-NZ" dirty="0"/>
          </a:p>
        </p:txBody>
      </p:sp>
      <p:sp>
        <p:nvSpPr>
          <p:cNvPr id="6" name="Content Placeholder 5"/>
          <p:cNvSpPr>
            <a:spLocks noGrp="1"/>
          </p:cNvSpPr>
          <p:nvPr>
            <p:ph sz="half" idx="1"/>
          </p:nvPr>
        </p:nvSpPr>
        <p:spPr>
          <a:xfrm>
            <a:off x="4283968" y="1268760"/>
            <a:ext cx="4182232" cy="4572000"/>
          </a:xfrm>
        </p:spPr>
        <p:txBody>
          <a:bodyPr>
            <a:normAutofit fontScale="85000" lnSpcReduction="20000"/>
          </a:bodyPr>
          <a:lstStyle/>
          <a:p>
            <a:endParaRPr lang="en-NZ" dirty="0" smtClean="0">
              <a:latin typeface="Algerian" pitchFamily="82" charset="0"/>
            </a:endParaRPr>
          </a:p>
          <a:p>
            <a:r>
              <a:rPr lang="en-NZ" i="1" dirty="0" smtClean="0">
                <a:solidFill>
                  <a:srgbClr val="FF0000"/>
                </a:solidFill>
              </a:rPr>
              <a:t>Author</a:t>
            </a:r>
          </a:p>
          <a:p>
            <a:r>
              <a:rPr lang="en-NZ" dirty="0" smtClean="0"/>
              <a:t>has had 200 books published, ranging from picture books to YA novels and everything in between. Her books have been published in the US and UK, where she is very well known. Margaret is also a winner of the prestigious Carnegie Medal and the Hans Christian Andersen Author Award. </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Helen Clark</a:t>
            </a:r>
            <a:endParaRPr lang="en-NZ" sz="2400" dirty="0">
              <a:latin typeface="Algerian" pitchFamily="82" charset="0"/>
            </a:endParaRPr>
          </a:p>
        </p:txBody>
      </p:sp>
      <p:sp>
        <p:nvSpPr>
          <p:cNvPr id="4" name="Text Placeholder 3"/>
          <p:cNvSpPr>
            <a:spLocks noGrp="1"/>
          </p:cNvSpPr>
          <p:nvPr>
            <p:ph type="body" idx="2"/>
          </p:nvPr>
        </p:nvSpPr>
        <p:spPr/>
        <p:txBody>
          <a:bodyPr/>
          <a:lstStyle/>
          <a:p>
            <a:endParaRPr lang="en-NZ" dirty="0"/>
          </a:p>
        </p:txBody>
      </p:sp>
      <p:sp>
        <p:nvSpPr>
          <p:cNvPr id="3" name="Content Placeholder 2"/>
          <p:cNvSpPr>
            <a:spLocks noGrp="1"/>
          </p:cNvSpPr>
          <p:nvPr>
            <p:ph sz="half" idx="1"/>
          </p:nvPr>
        </p:nvSpPr>
        <p:spPr/>
        <p:txBody>
          <a:bodyPr>
            <a:normAutofit fontScale="85000" lnSpcReduction="20000"/>
          </a:bodyPr>
          <a:lstStyle/>
          <a:p>
            <a:r>
              <a:rPr lang="en-NZ" dirty="0" smtClean="0"/>
              <a:t>1981 Helen Clark entered parliament, where she developed a keen interest in foreign affairs and chaired the Disarmament and Arms Control select committee. </a:t>
            </a:r>
          </a:p>
          <a:p>
            <a:r>
              <a:rPr lang="en-NZ" dirty="0" smtClean="0"/>
              <a:t>1986 -she was awarded the annual Peace Prize of the Danish Peace Foundation for her work in promoting international peace and disarmament</a:t>
            </a:r>
          </a:p>
          <a:p>
            <a:r>
              <a:rPr lang="en-NZ" dirty="0" smtClean="0"/>
              <a:t>first New Zealand woman to be appointed to the Privy Council</a:t>
            </a:r>
          </a:p>
          <a:p>
            <a:r>
              <a:rPr lang="en-NZ" dirty="0" smtClean="0"/>
              <a:t>1999 she became the </a:t>
            </a:r>
            <a:r>
              <a:rPr lang="en-NZ" dirty="0" smtClean="0">
                <a:solidFill>
                  <a:srgbClr val="FF0000"/>
                </a:solidFill>
              </a:rPr>
              <a:t>first woman elected as prime minister.</a:t>
            </a:r>
            <a:endParaRPr lang="en-NZ" dirty="0">
              <a:solidFill>
                <a:srgbClr val="FF0000"/>
              </a:solidFill>
            </a:endParaRPr>
          </a:p>
        </p:txBody>
      </p:sp>
      <p:pic>
        <p:nvPicPr>
          <p:cNvPr id="5" name="Picture 4" descr="bio_img_helen_clark.jpg"/>
          <p:cNvPicPr>
            <a:picLocks noChangeAspect="1"/>
          </p:cNvPicPr>
          <p:nvPr/>
        </p:nvPicPr>
        <p:blipFill>
          <a:blip r:embed="rId3" cstate="print"/>
          <a:stretch>
            <a:fillRect/>
          </a:stretch>
        </p:blipFill>
        <p:spPr>
          <a:xfrm>
            <a:off x="683568" y="1844824"/>
            <a:ext cx="2593773" cy="369416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Sonja Davies</a:t>
            </a:r>
            <a:endParaRPr lang="en-NZ" sz="2400" dirty="0">
              <a:latin typeface="Algerian" pitchFamily="82" charset="0"/>
            </a:endParaRPr>
          </a:p>
        </p:txBody>
      </p:sp>
      <p:sp>
        <p:nvSpPr>
          <p:cNvPr id="4" name="Text Placeholder 3"/>
          <p:cNvSpPr>
            <a:spLocks noGrp="1"/>
          </p:cNvSpPr>
          <p:nvPr>
            <p:ph type="body" idx="2"/>
          </p:nvPr>
        </p:nvSpPr>
        <p:spPr/>
        <p:txBody>
          <a:bodyPr/>
          <a:lstStyle/>
          <a:p>
            <a:endParaRPr lang="en-NZ" dirty="0"/>
          </a:p>
        </p:txBody>
      </p:sp>
      <p:sp>
        <p:nvSpPr>
          <p:cNvPr id="3" name="Content Placeholder 2"/>
          <p:cNvSpPr>
            <a:spLocks noGrp="1"/>
          </p:cNvSpPr>
          <p:nvPr>
            <p:ph sz="half" idx="1"/>
          </p:nvPr>
        </p:nvSpPr>
        <p:spPr/>
        <p:txBody>
          <a:bodyPr>
            <a:normAutofit/>
          </a:bodyPr>
          <a:lstStyle/>
          <a:p>
            <a:r>
              <a:rPr lang="en-NZ" dirty="0" smtClean="0"/>
              <a:t>1978 she became the </a:t>
            </a:r>
            <a:r>
              <a:rPr lang="en-NZ" dirty="0" smtClean="0">
                <a:solidFill>
                  <a:srgbClr val="FF0000"/>
                </a:solidFill>
              </a:rPr>
              <a:t>first woman executive member of the Federation of Labour, </a:t>
            </a:r>
            <a:r>
              <a:rPr lang="en-NZ" dirty="0" smtClean="0"/>
              <a:t>and its vice-president in 1983</a:t>
            </a:r>
          </a:p>
          <a:p>
            <a:r>
              <a:rPr lang="en-NZ" dirty="0" smtClean="0"/>
              <a:t>1987 -entered parliament and for six demanding years served on select committees related to foreign affairs, defence, and disarmament.</a:t>
            </a:r>
          </a:p>
          <a:p>
            <a:endParaRPr lang="en-NZ" dirty="0"/>
          </a:p>
        </p:txBody>
      </p:sp>
      <p:pic>
        <p:nvPicPr>
          <p:cNvPr id="5" name="Picture 4" descr="bio_img_sonja_davies.jpg"/>
          <p:cNvPicPr>
            <a:picLocks noChangeAspect="1"/>
          </p:cNvPicPr>
          <p:nvPr/>
        </p:nvPicPr>
        <p:blipFill>
          <a:blip r:embed="rId2" cstate="print"/>
          <a:stretch>
            <a:fillRect/>
          </a:stretch>
        </p:blipFill>
        <p:spPr>
          <a:xfrm>
            <a:off x="827584" y="2060848"/>
            <a:ext cx="2304256" cy="328181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Freda du </a:t>
            </a:r>
            <a:r>
              <a:rPr lang="en-NZ" sz="2400" dirty="0" err="1" smtClean="0">
                <a:latin typeface="Algerian" pitchFamily="82" charset="0"/>
              </a:rPr>
              <a:t>Faur</a:t>
            </a:r>
            <a:endParaRPr lang="en-NZ" sz="2400" dirty="0">
              <a:latin typeface="Algerian" pitchFamily="82" charset="0"/>
            </a:endParaRPr>
          </a:p>
        </p:txBody>
      </p:sp>
      <p:sp>
        <p:nvSpPr>
          <p:cNvPr id="6" name="Text Placeholder 5"/>
          <p:cNvSpPr>
            <a:spLocks noGrp="1"/>
          </p:cNvSpPr>
          <p:nvPr>
            <p:ph type="body" idx="2"/>
          </p:nvPr>
        </p:nvSpPr>
        <p:spPr/>
        <p:txBody>
          <a:bodyPr>
            <a:normAutofit/>
          </a:bodyPr>
          <a:lstStyle/>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r>
              <a:rPr lang="en-NZ" sz="1800" dirty="0" smtClean="0">
                <a:solidFill>
                  <a:srgbClr val="FF0000"/>
                </a:solidFill>
              </a:rPr>
              <a:t>1913-First woman to climb </a:t>
            </a:r>
            <a:r>
              <a:rPr lang="en-NZ" sz="1800" dirty="0" err="1" smtClean="0">
                <a:solidFill>
                  <a:srgbClr val="FF0000"/>
                </a:solidFill>
              </a:rPr>
              <a:t>Aoraki</a:t>
            </a:r>
            <a:r>
              <a:rPr lang="en-NZ" sz="1800" dirty="0" smtClean="0">
                <a:solidFill>
                  <a:srgbClr val="FF0000"/>
                </a:solidFill>
              </a:rPr>
              <a:t>/Mt Cook</a:t>
            </a:r>
            <a:endParaRPr lang="en-NZ" sz="1800" dirty="0">
              <a:solidFill>
                <a:srgbClr val="FF0000"/>
              </a:solidFill>
            </a:endParaRPr>
          </a:p>
        </p:txBody>
      </p:sp>
      <p:pic>
        <p:nvPicPr>
          <p:cNvPr id="7" name="Content Placeholder 6" descr="Freda.jpg"/>
          <p:cNvPicPr>
            <a:picLocks noGrp="1" noChangeAspect="1"/>
          </p:cNvPicPr>
          <p:nvPr>
            <p:ph sz="half" idx="1"/>
          </p:nvPr>
        </p:nvPicPr>
        <p:blipFill>
          <a:blip r:embed="rId2" cstate="print"/>
          <a:stretch>
            <a:fillRect/>
          </a:stretch>
        </p:blipFill>
        <p:spPr>
          <a:xfrm>
            <a:off x="683568" y="1772816"/>
            <a:ext cx="2209428" cy="3373060"/>
          </a:xfrm>
        </p:spPr>
      </p:pic>
      <p:sp>
        <p:nvSpPr>
          <p:cNvPr id="8" name="TextBox 7"/>
          <p:cNvSpPr txBox="1"/>
          <p:nvPr/>
        </p:nvSpPr>
        <p:spPr>
          <a:xfrm>
            <a:off x="4572000" y="908720"/>
            <a:ext cx="3672407" cy="3539430"/>
          </a:xfrm>
          <a:prstGeom prst="rect">
            <a:avLst/>
          </a:prstGeom>
          <a:noFill/>
        </p:spPr>
        <p:txBody>
          <a:bodyPr wrap="square" rtlCol="0">
            <a:spAutoFit/>
          </a:bodyPr>
          <a:lstStyle/>
          <a:p>
            <a:r>
              <a:rPr lang="en-NZ" sz="2400" dirty="0" smtClean="0">
                <a:latin typeface="Algerian" pitchFamily="82" charset="0"/>
              </a:rPr>
              <a:t>Margaret Wilson</a:t>
            </a:r>
          </a:p>
          <a:p>
            <a:pPr>
              <a:buFont typeface="Arial" pitchFamily="34" charset="0"/>
              <a:buChar char="•"/>
            </a:pPr>
            <a:r>
              <a:rPr lang="en-NZ" sz="1400" dirty="0" smtClean="0"/>
              <a:t>1987 –1989 </a:t>
            </a:r>
            <a:r>
              <a:rPr lang="en-NZ" sz="1400" dirty="0" smtClean="0"/>
              <a:t>Chief Political Adviser and Head of the Prime Minister’s Office; </a:t>
            </a:r>
          </a:p>
          <a:p>
            <a:pPr>
              <a:buFont typeface="Arial" pitchFamily="34" charset="0"/>
              <a:buChar char="•"/>
            </a:pPr>
            <a:r>
              <a:rPr lang="en-NZ" sz="1400" dirty="0" smtClean="0"/>
              <a:t>1985 – 1989 </a:t>
            </a:r>
            <a:r>
              <a:rPr lang="en-NZ" sz="1400" dirty="0" smtClean="0"/>
              <a:t>Director of the Reserve Bank; </a:t>
            </a:r>
          </a:p>
          <a:p>
            <a:pPr>
              <a:buFont typeface="Arial" pitchFamily="34" charset="0"/>
              <a:buChar char="•"/>
            </a:pPr>
            <a:r>
              <a:rPr lang="en-NZ" sz="1400" dirty="0" smtClean="0"/>
              <a:t>1987 – 1989 </a:t>
            </a:r>
            <a:r>
              <a:rPr lang="en-NZ" sz="1400" dirty="0" smtClean="0"/>
              <a:t>Law Commissioner; </a:t>
            </a:r>
          </a:p>
          <a:p>
            <a:pPr>
              <a:buFont typeface="Arial" pitchFamily="34" charset="0"/>
              <a:buChar char="•"/>
            </a:pPr>
            <a:r>
              <a:rPr lang="en-NZ" sz="1400" dirty="0" smtClean="0"/>
              <a:t>1987 – 1992 </a:t>
            </a:r>
            <a:r>
              <a:rPr lang="en-NZ" sz="1400" dirty="0" smtClean="0"/>
              <a:t>chair of the National Advisory Council on the Employment of Women</a:t>
            </a:r>
          </a:p>
          <a:p>
            <a:pPr>
              <a:buFont typeface="Arial" pitchFamily="34" charset="0"/>
              <a:buChar char="•"/>
            </a:pPr>
            <a:r>
              <a:rPr lang="en-NZ" sz="1400" dirty="0" smtClean="0"/>
              <a:t>She has also been a member of the Judicial Working Group on Gender Equality, and convened the Government Working Party on Equal Pay and Equal Opportunities.</a:t>
            </a:r>
          </a:p>
          <a:p>
            <a:pPr>
              <a:buFont typeface="Arial" pitchFamily="34" charset="0"/>
              <a:buChar char="•"/>
            </a:pPr>
            <a:r>
              <a:rPr lang="en-NZ" sz="1400" dirty="0" smtClean="0">
                <a:solidFill>
                  <a:srgbClr val="FF0000"/>
                </a:solidFill>
              </a:rPr>
              <a:t>2005- 2008 Speaker of the House.</a:t>
            </a:r>
            <a:r>
              <a:rPr lang="en-NZ" sz="1400" dirty="0" smtClean="0"/>
              <a:t> (Labour Party)</a:t>
            </a:r>
          </a:p>
          <a:p>
            <a:pPr>
              <a:buFont typeface="Arial" pitchFamily="34" charset="0"/>
              <a:buChar char="•"/>
            </a:pPr>
            <a:r>
              <a:rPr lang="en-NZ" sz="1600" dirty="0" smtClean="0"/>
              <a:t/>
            </a:r>
            <a:br>
              <a:rPr lang="en-NZ" sz="1600" dirty="0" smtClean="0"/>
            </a:br>
            <a:endParaRPr lang="en-NZ" sz="1600" dirty="0">
              <a:latin typeface="Algerian" pitchFamily="82" charset="0"/>
            </a:endParaRPr>
          </a:p>
        </p:txBody>
      </p:sp>
      <p:pic>
        <p:nvPicPr>
          <p:cNvPr id="9" name="Picture 8" descr="margaret_wilson.jpg"/>
          <p:cNvPicPr>
            <a:picLocks noChangeAspect="1"/>
          </p:cNvPicPr>
          <p:nvPr/>
        </p:nvPicPr>
        <p:blipFill>
          <a:blip r:embed="rId3" cstate="print"/>
          <a:stretch>
            <a:fillRect/>
          </a:stretch>
        </p:blipFill>
        <p:spPr>
          <a:xfrm>
            <a:off x="5652120" y="3933056"/>
            <a:ext cx="1538825" cy="249289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340768"/>
            <a:ext cx="3405064" cy="1143000"/>
          </a:xfrm>
        </p:spPr>
        <p:txBody>
          <a:bodyPr>
            <a:normAutofit/>
          </a:bodyPr>
          <a:lstStyle/>
          <a:p>
            <a:r>
              <a:rPr lang="en-NZ" sz="2400" b="1" dirty="0" err="1" smtClean="0">
                <a:latin typeface="Algerian" pitchFamily="82" charset="0"/>
              </a:rPr>
              <a:t>Boh</a:t>
            </a:r>
            <a:r>
              <a:rPr lang="en-NZ" sz="2400" b="1" dirty="0" smtClean="0">
                <a:latin typeface="Algerian" pitchFamily="82" charset="0"/>
              </a:rPr>
              <a:t> </a:t>
            </a:r>
            <a:r>
              <a:rPr lang="en-NZ" sz="2400" b="1" dirty="0" err="1" smtClean="0">
                <a:latin typeface="Algerian" pitchFamily="82" charset="0"/>
              </a:rPr>
              <a:t>Runga</a:t>
            </a:r>
            <a:endParaRPr lang="en-NZ" sz="2400" b="1" dirty="0">
              <a:latin typeface="Algerian" pitchFamily="82" charset="0"/>
            </a:endParaRPr>
          </a:p>
        </p:txBody>
      </p:sp>
      <p:sp>
        <p:nvSpPr>
          <p:cNvPr id="4" name="Text Placeholder 3"/>
          <p:cNvSpPr>
            <a:spLocks noGrp="1"/>
          </p:cNvSpPr>
          <p:nvPr>
            <p:ph type="body" idx="1"/>
          </p:nvPr>
        </p:nvSpPr>
        <p:spPr>
          <a:xfrm>
            <a:off x="395536" y="2852936"/>
            <a:ext cx="4040188" cy="639762"/>
          </a:xfrm>
        </p:spPr>
        <p:txBody>
          <a:bodyPr>
            <a:normAutofit fontScale="25000" lnSpcReduction="20000"/>
          </a:bodyPr>
          <a:lstStyle/>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r>
              <a:rPr lang="en-NZ" sz="9600" dirty="0" smtClean="0"/>
              <a:t>Musician</a:t>
            </a:r>
            <a:endParaRPr lang="en-NZ" sz="9600" dirty="0"/>
          </a:p>
        </p:txBody>
      </p:sp>
      <p:sp>
        <p:nvSpPr>
          <p:cNvPr id="6" name="Text Placeholder 5"/>
          <p:cNvSpPr>
            <a:spLocks noGrp="1"/>
          </p:cNvSpPr>
          <p:nvPr>
            <p:ph type="body" sz="half" idx="3"/>
          </p:nvPr>
        </p:nvSpPr>
        <p:spPr/>
        <p:txBody>
          <a:bodyPr/>
          <a:lstStyle/>
          <a:p>
            <a:r>
              <a:rPr lang="en-NZ" dirty="0" err="1" smtClean="0">
                <a:latin typeface="Algerian" pitchFamily="82" charset="0"/>
              </a:rPr>
              <a:t>Rima</a:t>
            </a:r>
            <a:r>
              <a:rPr lang="en-NZ" dirty="0" smtClean="0">
                <a:latin typeface="Algerian" pitchFamily="82" charset="0"/>
              </a:rPr>
              <a:t> </a:t>
            </a:r>
            <a:r>
              <a:rPr lang="en-NZ" dirty="0" err="1" smtClean="0">
                <a:latin typeface="Algerian" pitchFamily="82" charset="0"/>
              </a:rPr>
              <a:t>te</a:t>
            </a:r>
            <a:r>
              <a:rPr lang="en-NZ" dirty="0" smtClean="0">
                <a:latin typeface="Algerian" pitchFamily="82" charset="0"/>
              </a:rPr>
              <a:t> Waiata</a:t>
            </a:r>
            <a:endParaRPr lang="en-NZ" dirty="0">
              <a:latin typeface="Algerian" pitchFamily="82" charset="0"/>
            </a:endParaRPr>
          </a:p>
        </p:txBody>
      </p:sp>
      <p:pic>
        <p:nvPicPr>
          <p:cNvPr id="5" name="Content Placeholder 4" descr="Boh Runga.jpg"/>
          <p:cNvPicPr>
            <a:picLocks noGrp="1" noChangeAspect="1"/>
          </p:cNvPicPr>
          <p:nvPr>
            <p:ph sz="quarter" idx="2"/>
          </p:nvPr>
        </p:nvPicPr>
        <p:blipFill>
          <a:blip r:embed="rId2" cstate="print"/>
          <a:stretch>
            <a:fillRect/>
          </a:stretch>
        </p:blipFill>
        <p:spPr>
          <a:xfrm>
            <a:off x="2051720" y="2636912"/>
            <a:ext cx="1238250" cy="933450"/>
          </a:xfrm>
        </p:spPr>
      </p:pic>
      <p:sp>
        <p:nvSpPr>
          <p:cNvPr id="7" name="Content Placeholder 6"/>
          <p:cNvSpPr>
            <a:spLocks noGrp="1"/>
          </p:cNvSpPr>
          <p:nvPr>
            <p:ph sz="quarter" idx="4"/>
          </p:nvPr>
        </p:nvSpPr>
        <p:spPr/>
        <p:txBody>
          <a:bodyPr/>
          <a:lstStyle/>
          <a:p>
            <a:endParaRPr lang="en-NZ"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2780928"/>
            <a:ext cx="4040188" cy="639762"/>
          </a:xfrm>
        </p:spPr>
        <p:txBody>
          <a:bodyPr/>
          <a:lstStyle/>
          <a:p>
            <a:r>
              <a:rPr lang="en-NZ" dirty="0" smtClean="0">
                <a:latin typeface="Algerian" pitchFamily="82" charset="0"/>
              </a:rPr>
              <a:t>Pam </a:t>
            </a:r>
            <a:r>
              <a:rPr lang="en-NZ" dirty="0" err="1" smtClean="0">
                <a:latin typeface="Algerian" pitchFamily="82" charset="0"/>
              </a:rPr>
              <a:t>Corkery</a:t>
            </a:r>
            <a:endParaRPr lang="en-NZ" dirty="0">
              <a:latin typeface="Algerian" pitchFamily="82" charset="0"/>
            </a:endParaRPr>
          </a:p>
        </p:txBody>
      </p:sp>
      <p:sp>
        <p:nvSpPr>
          <p:cNvPr id="5" name="Text Placeholder 4"/>
          <p:cNvSpPr>
            <a:spLocks noGrp="1"/>
          </p:cNvSpPr>
          <p:nvPr>
            <p:ph type="body" sz="half" idx="3"/>
          </p:nvPr>
        </p:nvSpPr>
        <p:spPr>
          <a:xfrm>
            <a:off x="5102225" y="476672"/>
            <a:ext cx="4041775" cy="639762"/>
          </a:xfrm>
        </p:spPr>
        <p:txBody>
          <a:bodyPr/>
          <a:lstStyle/>
          <a:p>
            <a:r>
              <a:rPr lang="en-NZ" dirty="0" smtClean="0">
                <a:latin typeface="Algerian" pitchFamily="82" charset="0"/>
              </a:rPr>
              <a:t>Marilyn Waring</a:t>
            </a:r>
            <a:endParaRPr lang="en-NZ" dirty="0">
              <a:latin typeface="Algerian" pitchFamily="82" charset="0"/>
            </a:endParaRPr>
          </a:p>
        </p:txBody>
      </p:sp>
      <p:pic>
        <p:nvPicPr>
          <p:cNvPr id="7" name="Content Placeholder 6" descr="Pam.jpg"/>
          <p:cNvPicPr>
            <a:picLocks noGrp="1" noChangeAspect="1"/>
          </p:cNvPicPr>
          <p:nvPr>
            <p:ph sz="quarter" idx="2"/>
          </p:nvPr>
        </p:nvPicPr>
        <p:blipFill>
          <a:blip r:embed="rId2" cstate="print"/>
          <a:stretch>
            <a:fillRect/>
          </a:stretch>
        </p:blipFill>
        <p:spPr>
          <a:xfrm>
            <a:off x="611560" y="620688"/>
            <a:ext cx="2210460" cy="1904950"/>
          </a:xfrm>
        </p:spPr>
      </p:pic>
      <p:sp>
        <p:nvSpPr>
          <p:cNvPr id="6" name="Content Placeholder 5"/>
          <p:cNvSpPr>
            <a:spLocks noGrp="1"/>
          </p:cNvSpPr>
          <p:nvPr>
            <p:ph sz="quarter" idx="4"/>
          </p:nvPr>
        </p:nvSpPr>
        <p:spPr>
          <a:xfrm>
            <a:off x="4427984" y="1340768"/>
            <a:ext cx="4041775" cy="3951288"/>
          </a:xfrm>
        </p:spPr>
        <p:txBody>
          <a:bodyPr>
            <a:normAutofit/>
          </a:bodyPr>
          <a:lstStyle/>
          <a:p>
            <a:r>
              <a:rPr lang="en-NZ" sz="1600" dirty="0" smtClean="0"/>
              <a:t>1975 -</a:t>
            </a:r>
            <a:r>
              <a:rPr lang="en-NZ" sz="1600" dirty="0" smtClean="0">
                <a:solidFill>
                  <a:srgbClr val="FF0000"/>
                </a:solidFill>
              </a:rPr>
              <a:t>youngest member in the N Z Parliament,</a:t>
            </a:r>
            <a:r>
              <a:rPr lang="en-NZ" sz="1600" dirty="0" smtClean="0"/>
              <a:t> aged 22. </a:t>
            </a:r>
            <a:r>
              <a:rPr lang="en-NZ" sz="1600" dirty="0"/>
              <a:t>R</a:t>
            </a:r>
            <a:r>
              <a:rPr lang="en-NZ" sz="1600" dirty="0" smtClean="0"/>
              <a:t>emained in the House of Representatives until 1984</a:t>
            </a:r>
          </a:p>
          <a:p>
            <a:r>
              <a:rPr lang="en-NZ" sz="1600" dirty="0" smtClean="0"/>
              <a:t>Withdrew  support from her party (National)over the issue of a nuclear-free New Zealand, precipitating a snap election in 1984</a:t>
            </a:r>
          </a:p>
          <a:p>
            <a:r>
              <a:rPr lang="en-NZ" sz="1600" dirty="0" smtClean="0"/>
              <a:t>Only the 15</a:t>
            </a:r>
            <a:r>
              <a:rPr lang="en-NZ" sz="1600" baseline="30000" dirty="0" smtClean="0"/>
              <a:t>th</a:t>
            </a:r>
            <a:r>
              <a:rPr lang="en-NZ" sz="1600" dirty="0" smtClean="0"/>
              <a:t> woman elected as an M P in New Zealand.</a:t>
            </a:r>
          </a:p>
          <a:p>
            <a:r>
              <a:rPr lang="en-NZ" sz="1600" dirty="0" smtClean="0"/>
              <a:t>a </a:t>
            </a:r>
            <a:r>
              <a:rPr lang="en-NZ" sz="1600" dirty="0" smtClean="0">
                <a:solidFill>
                  <a:srgbClr val="FF0000"/>
                </a:solidFill>
              </a:rPr>
              <a:t>New Zealand feminist , an activist for "female human rights"</a:t>
            </a:r>
            <a:endParaRPr lang="en-NZ" sz="1600" dirty="0">
              <a:solidFill>
                <a:srgbClr val="FF0000"/>
              </a:solidFill>
            </a:endParaRPr>
          </a:p>
        </p:txBody>
      </p:sp>
      <p:sp>
        <p:nvSpPr>
          <p:cNvPr id="8" name="TextBox 7"/>
          <p:cNvSpPr txBox="1"/>
          <p:nvPr/>
        </p:nvSpPr>
        <p:spPr>
          <a:xfrm>
            <a:off x="539552" y="3501008"/>
            <a:ext cx="2592288" cy="2585323"/>
          </a:xfrm>
          <a:prstGeom prst="rect">
            <a:avLst/>
          </a:prstGeom>
          <a:noFill/>
        </p:spPr>
        <p:txBody>
          <a:bodyPr wrap="square" rtlCol="0">
            <a:spAutoFit/>
          </a:bodyPr>
          <a:lstStyle/>
          <a:p>
            <a:r>
              <a:rPr lang="en-NZ" dirty="0" smtClean="0"/>
              <a:t>Radio talkback personality ,journalist  and broadcaster.</a:t>
            </a:r>
          </a:p>
          <a:p>
            <a:r>
              <a:rPr lang="en-NZ" dirty="0" smtClean="0"/>
              <a:t>The most repeated labels used to describe her are fiery, feisty, funny and fearless.</a:t>
            </a:r>
          </a:p>
          <a:p>
            <a:endParaRPr lang="en-NZ" dirty="0" smtClean="0"/>
          </a:p>
          <a:p>
            <a:endParaRPr lang="en-NZ" dirty="0"/>
          </a:p>
        </p:txBody>
      </p:sp>
      <p:pic>
        <p:nvPicPr>
          <p:cNvPr id="9" name="Picture 8" descr="MWaring72.jpg"/>
          <p:cNvPicPr>
            <a:picLocks noChangeAspect="1"/>
          </p:cNvPicPr>
          <p:nvPr/>
        </p:nvPicPr>
        <p:blipFill>
          <a:blip r:embed="rId3" cstate="print"/>
          <a:stretch>
            <a:fillRect/>
          </a:stretch>
        </p:blipFill>
        <p:spPr>
          <a:xfrm>
            <a:off x="6588224" y="4221088"/>
            <a:ext cx="1623799" cy="226861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latin typeface="Algerian" pitchFamily="82" charset="0"/>
              </a:rPr>
              <a:t>Barbara  Kendall</a:t>
            </a:r>
            <a:endParaRPr lang="en-NZ" dirty="0">
              <a:latin typeface="Algerian" pitchFamily="82" charset="0"/>
            </a:endParaRPr>
          </a:p>
        </p:txBody>
      </p:sp>
      <p:sp>
        <p:nvSpPr>
          <p:cNvPr id="4" name="Text Placeholder 3"/>
          <p:cNvSpPr>
            <a:spLocks noGrp="1"/>
          </p:cNvSpPr>
          <p:nvPr>
            <p:ph type="body" idx="2"/>
          </p:nvPr>
        </p:nvSpPr>
        <p:spPr/>
        <p:txBody>
          <a:bodyPr>
            <a:normAutofit lnSpcReduction="10000"/>
          </a:bodyPr>
          <a:lstStyle/>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r>
              <a:rPr lang="en-NZ" dirty="0" smtClean="0">
                <a:solidFill>
                  <a:srgbClr val="FF0000"/>
                </a:solidFill>
              </a:rPr>
              <a:t>Gold Medal Board Sailor</a:t>
            </a:r>
          </a:p>
        </p:txBody>
      </p:sp>
      <p:sp>
        <p:nvSpPr>
          <p:cNvPr id="3" name="Content Placeholder 2"/>
          <p:cNvSpPr>
            <a:spLocks noGrp="1"/>
          </p:cNvSpPr>
          <p:nvPr>
            <p:ph sz="half" idx="1"/>
          </p:nvPr>
        </p:nvSpPr>
        <p:spPr/>
        <p:txBody>
          <a:bodyPr>
            <a:normAutofit fontScale="62500" lnSpcReduction="20000"/>
          </a:bodyPr>
          <a:lstStyle/>
          <a:p>
            <a:endParaRPr lang="en-NZ" dirty="0"/>
          </a:p>
          <a:p>
            <a:r>
              <a:rPr lang="en-NZ" dirty="0" smtClean="0"/>
              <a:t>1992 -Barcelona Olympic title- the first for a female New Zealand athlete for 40 years</a:t>
            </a:r>
          </a:p>
          <a:p>
            <a:r>
              <a:rPr lang="en-NZ" dirty="0" smtClean="0"/>
              <a:t>1996-Atlanta Olympic Games - silver medal earned her the title of Athlete of the Year in her country, a title awarded to her on two other occasions.</a:t>
            </a:r>
          </a:p>
          <a:p>
            <a:r>
              <a:rPr lang="en-NZ" dirty="0" smtClean="0"/>
              <a:t>2000- Sydney- bronze - became one of the three female athletes with the most medals in sailing.</a:t>
            </a:r>
          </a:p>
          <a:p>
            <a:r>
              <a:rPr lang="en-NZ" dirty="0" smtClean="0"/>
              <a:t>2004- Athens -ended with a fifth-place result.</a:t>
            </a:r>
          </a:p>
          <a:p>
            <a:r>
              <a:rPr lang="en-NZ" dirty="0" smtClean="0"/>
              <a:t>Barbara Kendall devotes herself to many activities in the administration of her sport. Since 2005, she has also been a member of the IOC and its Athletes' Commission. </a:t>
            </a:r>
          </a:p>
          <a:p>
            <a:r>
              <a:rPr lang="en-NZ" dirty="0" smtClean="0"/>
              <a:t>2008- Beijing.</a:t>
            </a:r>
          </a:p>
          <a:p>
            <a:endParaRPr lang="en-NZ" dirty="0"/>
          </a:p>
        </p:txBody>
      </p:sp>
      <p:pic>
        <p:nvPicPr>
          <p:cNvPr id="5" name="Picture 4" descr="Barbara Kendall.jpg"/>
          <p:cNvPicPr>
            <a:picLocks noChangeAspect="1"/>
          </p:cNvPicPr>
          <p:nvPr/>
        </p:nvPicPr>
        <p:blipFill>
          <a:blip r:embed="rId2" cstate="print"/>
          <a:stretch>
            <a:fillRect/>
          </a:stretch>
        </p:blipFill>
        <p:spPr>
          <a:xfrm>
            <a:off x="611560" y="1698324"/>
            <a:ext cx="2618234" cy="388220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800" dirty="0" smtClean="0">
                <a:latin typeface="Algerian" pitchFamily="82" charset="0"/>
              </a:rPr>
              <a:t>Sarah Ulmer</a:t>
            </a:r>
            <a:endParaRPr lang="en-NZ" sz="2800" dirty="0">
              <a:latin typeface="Algerian" pitchFamily="82" charset="0"/>
            </a:endParaRPr>
          </a:p>
        </p:txBody>
      </p:sp>
      <p:sp>
        <p:nvSpPr>
          <p:cNvPr id="4" name="Text Placeholder 3"/>
          <p:cNvSpPr>
            <a:spLocks noGrp="1"/>
          </p:cNvSpPr>
          <p:nvPr>
            <p:ph type="body" idx="2"/>
          </p:nvPr>
        </p:nvSpPr>
        <p:spPr/>
        <p:txBody>
          <a:bodyPr/>
          <a:lstStyle/>
          <a:p>
            <a:endParaRPr lang="en-NZ" dirty="0"/>
          </a:p>
        </p:txBody>
      </p:sp>
      <p:sp>
        <p:nvSpPr>
          <p:cNvPr id="3" name="Content Placeholder 2"/>
          <p:cNvSpPr>
            <a:spLocks noGrp="1"/>
          </p:cNvSpPr>
          <p:nvPr>
            <p:ph sz="half" idx="1"/>
          </p:nvPr>
        </p:nvSpPr>
        <p:spPr>
          <a:xfrm>
            <a:off x="3575050" y="1700808"/>
            <a:ext cx="5111750" cy="4425355"/>
          </a:xfrm>
        </p:spPr>
        <p:txBody>
          <a:bodyPr>
            <a:normAutofit fontScale="77500" lnSpcReduction="20000"/>
          </a:bodyPr>
          <a:lstStyle/>
          <a:p>
            <a:r>
              <a:rPr lang="en-NZ" dirty="0" smtClean="0">
                <a:solidFill>
                  <a:srgbClr val="FF0000"/>
                </a:solidFill>
              </a:rPr>
              <a:t>OLYMPICS CYCLING GOLD MEDAL WINNER </a:t>
            </a:r>
          </a:p>
          <a:p>
            <a:r>
              <a:rPr lang="en-NZ" dirty="0" smtClean="0"/>
              <a:t>1994 Sarah won the silver medal for the individual pursuit at the Commonwealth Games in Victoria, and was named Sportswoman of </a:t>
            </a:r>
            <a:r>
              <a:rPr lang="en-NZ" dirty="0" smtClean="0"/>
              <a:t>the year.</a:t>
            </a:r>
          </a:p>
          <a:p>
            <a:r>
              <a:rPr lang="en-NZ" dirty="0" smtClean="0"/>
              <a:t>1998 </a:t>
            </a:r>
            <a:r>
              <a:rPr lang="en-NZ" dirty="0" smtClean="0"/>
              <a:t>-first </a:t>
            </a:r>
            <a:r>
              <a:rPr lang="en-NZ" dirty="0" smtClean="0"/>
              <a:t>Commonwealth Games gold medal at Kuala Lumpur </a:t>
            </a:r>
          </a:p>
          <a:p>
            <a:r>
              <a:rPr lang="en-NZ" b="1" dirty="0" smtClean="0"/>
              <a:t>2004: Gold in Athens and a world </a:t>
            </a:r>
            <a:r>
              <a:rPr lang="en-NZ" b="1" dirty="0" smtClean="0"/>
              <a:t>record</a:t>
            </a:r>
          </a:p>
          <a:p>
            <a:r>
              <a:rPr lang="en-NZ" dirty="0" smtClean="0"/>
              <a:t>March 2006- She </a:t>
            </a:r>
            <a:r>
              <a:rPr lang="en-NZ" dirty="0" smtClean="0"/>
              <a:t>won the Wellington World Cup road cycling event </a:t>
            </a:r>
            <a:r>
              <a:rPr lang="en-NZ" dirty="0" smtClean="0"/>
              <a:t>.</a:t>
            </a:r>
          </a:p>
          <a:p>
            <a:endParaRPr lang="en-NZ" dirty="0"/>
          </a:p>
        </p:txBody>
      </p:sp>
      <p:pic>
        <p:nvPicPr>
          <p:cNvPr id="5" name="Picture 4" descr="Sarah Ulmer.jpg"/>
          <p:cNvPicPr>
            <a:picLocks noChangeAspect="1"/>
          </p:cNvPicPr>
          <p:nvPr/>
        </p:nvPicPr>
        <p:blipFill>
          <a:blip r:embed="rId2" cstate="print"/>
          <a:stretch>
            <a:fillRect/>
          </a:stretch>
        </p:blipFill>
        <p:spPr>
          <a:xfrm>
            <a:off x="395536" y="1628800"/>
            <a:ext cx="3137480" cy="383616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Jenny Shipley</a:t>
            </a:r>
            <a:endParaRPr lang="en-NZ" sz="2400" dirty="0">
              <a:latin typeface="Algerian" pitchFamily="82" charset="0"/>
            </a:endParaRPr>
          </a:p>
        </p:txBody>
      </p:sp>
      <p:sp>
        <p:nvSpPr>
          <p:cNvPr id="4" name="Text Placeholder 3"/>
          <p:cNvSpPr>
            <a:spLocks noGrp="1"/>
          </p:cNvSpPr>
          <p:nvPr>
            <p:ph type="body" idx="2"/>
          </p:nvPr>
        </p:nvSpPr>
        <p:spPr>
          <a:xfrm>
            <a:off x="323528" y="1772816"/>
            <a:ext cx="3008313" cy="4691063"/>
          </a:xfrm>
        </p:spPr>
        <p:txBody>
          <a:bodyPr/>
          <a:lstStyle/>
          <a:p>
            <a:endParaRPr lang="en-NZ" dirty="0"/>
          </a:p>
        </p:txBody>
      </p:sp>
      <p:pic>
        <p:nvPicPr>
          <p:cNvPr id="5" name="Content Placeholder 4" descr="Jenny_shipley.jpg"/>
          <p:cNvPicPr>
            <a:picLocks noGrp="1" noChangeAspect="1"/>
          </p:cNvPicPr>
          <p:nvPr>
            <p:ph sz="half" idx="1"/>
          </p:nvPr>
        </p:nvPicPr>
        <p:blipFill>
          <a:blip r:embed="rId2" cstate="print"/>
          <a:stretch>
            <a:fillRect/>
          </a:stretch>
        </p:blipFill>
        <p:spPr>
          <a:xfrm>
            <a:off x="539552" y="2060848"/>
            <a:ext cx="2592288" cy="3903681"/>
          </a:xfrm>
        </p:spPr>
      </p:pic>
      <p:sp>
        <p:nvSpPr>
          <p:cNvPr id="6" name="Rectangle 5"/>
          <p:cNvSpPr/>
          <p:nvPr/>
        </p:nvSpPr>
        <p:spPr>
          <a:xfrm>
            <a:off x="3851920" y="2060848"/>
            <a:ext cx="4572000" cy="4616648"/>
          </a:xfrm>
          <a:prstGeom prst="rect">
            <a:avLst/>
          </a:prstGeom>
        </p:spPr>
        <p:txBody>
          <a:bodyPr>
            <a:spAutoFit/>
          </a:bodyPr>
          <a:lstStyle/>
          <a:p>
            <a:pPr>
              <a:buFont typeface="Arial" pitchFamily="34" charset="0"/>
              <a:buChar char="•"/>
            </a:pPr>
            <a:r>
              <a:rPr lang="en-NZ" sz="2400" dirty="0" smtClean="0"/>
              <a:t>1987- election to parliament </a:t>
            </a:r>
          </a:p>
          <a:p>
            <a:pPr>
              <a:buFont typeface="Arial" pitchFamily="34" charset="0"/>
              <a:buChar char="•"/>
            </a:pPr>
            <a:r>
              <a:rPr lang="en-NZ" sz="2400" dirty="0" smtClean="0"/>
              <a:t>During the 1990s -served as Minister of Transport, State Services, Women’s Affairs, Health and Social Welfare, and the state owned enterprises Radio New Zealand and Accident Compensation Corporation. </a:t>
            </a:r>
          </a:p>
          <a:p>
            <a:pPr>
              <a:buFont typeface="Arial" pitchFamily="34" charset="0"/>
              <a:buChar char="•"/>
            </a:pPr>
            <a:r>
              <a:rPr lang="en-NZ" sz="2400" dirty="0" smtClean="0"/>
              <a:t>1997 -became the </a:t>
            </a:r>
            <a:r>
              <a:rPr lang="en-NZ" sz="2400" dirty="0" smtClean="0">
                <a:solidFill>
                  <a:srgbClr val="FF0000"/>
                </a:solidFill>
              </a:rPr>
              <a:t>first woman prime minister of New Zealand</a:t>
            </a:r>
            <a:r>
              <a:rPr lang="en-NZ" dirty="0" smtClean="0">
                <a:solidFill>
                  <a:srgbClr val="FF0000"/>
                </a:solidFill>
              </a:rPr>
              <a:t>. (National)</a:t>
            </a:r>
            <a:br>
              <a:rPr lang="en-NZ" dirty="0" smtClean="0">
                <a:solidFill>
                  <a:srgbClr val="FF0000"/>
                </a:solidFill>
              </a:rPr>
            </a:br>
            <a:r>
              <a:rPr lang="en-NZ" dirty="0" smtClean="0"/>
              <a:t/>
            </a:r>
            <a:br>
              <a:rPr lang="en-NZ" dirty="0" smtClean="0"/>
            </a:br>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latin typeface="Algerian" pitchFamily="82" charset="0"/>
              </a:rPr>
              <a:t>Elizabeth </a:t>
            </a:r>
            <a:r>
              <a:rPr lang="en-NZ" dirty="0" err="1" smtClean="0">
                <a:latin typeface="Algerian" pitchFamily="82" charset="0"/>
              </a:rPr>
              <a:t>McComb</a:t>
            </a:r>
            <a:endParaRPr lang="en-NZ" dirty="0">
              <a:latin typeface="Algerian" pitchFamily="82" charset="0"/>
            </a:endParaRPr>
          </a:p>
        </p:txBody>
      </p:sp>
      <p:sp>
        <p:nvSpPr>
          <p:cNvPr id="4" name="Text Placeholder 3"/>
          <p:cNvSpPr>
            <a:spLocks noGrp="1"/>
          </p:cNvSpPr>
          <p:nvPr>
            <p:ph type="body" idx="2"/>
          </p:nvPr>
        </p:nvSpPr>
        <p:spPr/>
        <p:txBody>
          <a:bodyPr/>
          <a:lstStyle/>
          <a:p>
            <a:endParaRPr lang="en-NZ" dirty="0"/>
          </a:p>
        </p:txBody>
      </p:sp>
      <p:sp>
        <p:nvSpPr>
          <p:cNvPr id="3" name="Content Placeholder 2"/>
          <p:cNvSpPr>
            <a:spLocks noGrp="1"/>
          </p:cNvSpPr>
          <p:nvPr>
            <p:ph sz="half" idx="1"/>
          </p:nvPr>
        </p:nvSpPr>
        <p:spPr>
          <a:xfrm>
            <a:off x="3563888" y="692696"/>
            <a:ext cx="5111750" cy="5853113"/>
          </a:xfrm>
        </p:spPr>
        <p:txBody>
          <a:bodyPr>
            <a:normAutofit fontScale="85000" lnSpcReduction="20000"/>
          </a:bodyPr>
          <a:lstStyle/>
          <a:p>
            <a:r>
              <a:rPr lang="en-NZ" dirty="0" smtClean="0"/>
              <a:t>worked for temperance</a:t>
            </a:r>
          </a:p>
          <a:p>
            <a:r>
              <a:rPr lang="en-NZ" dirty="0" smtClean="0"/>
              <a:t>elected to the Christchurch City Council, the North Canterbury Hospital Board, and the Tramways Board, and chaired the Electricity Committee. </a:t>
            </a:r>
          </a:p>
          <a:p>
            <a:r>
              <a:rPr lang="en-NZ" dirty="0"/>
              <a:t>C</a:t>
            </a:r>
            <a:r>
              <a:rPr lang="en-NZ" dirty="0" smtClean="0"/>
              <a:t>ontested two Parliamentary elections for Labour before, in 1933, on the death of her husband, she was elected member for his former seat of </a:t>
            </a:r>
            <a:r>
              <a:rPr lang="en-NZ" dirty="0" err="1" smtClean="0"/>
              <a:t>Lyttelton</a:t>
            </a:r>
            <a:r>
              <a:rPr lang="en-NZ" dirty="0" smtClean="0"/>
              <a:t> with a large majority. </a:t>
            </a:r>
          </a:p>
          <a:p>
            <a:r>
              <a:rPr lang="en-NZ" dirty="0" smtClean="0"/>
              <a:t>This success gave her the distinction of being the </a:t>
            </a:r>
            <a:r>
              <a:rPr lang="en-NZ" dirty="0" smtClean="0">
                <a:solidFill>
                  <a:srgbClr val="FF0000"/>
                </a:solidFill>
              </a:rPr>
              <a:t>first woman elected to the New Zealand Parliament.</a:t>
            </a:r>
            <a:r>
              <a:rPr lang="en-NZ" dirty="0" smtClean="0"/>
              <a:t/>
            </a:r>
            <a:br>
              <a:rPr lang="en-NZ" dirty="0" smtClean="0"/>
            </a:br>
            <a:r>
              <a:rPr lang="en-NZ" dirty="0" smtClean="0"/>
              <a:t/>
            </a:r>
            <a:br>
              <a:rPr lang="en-NZ" dirty="0" smtClean="0"/>
            </a:br>
            <a:endParaRPr lang="en-NZ" dirty="0"/>
          </a:p>
        </p:txBody>
      </p:sp>
      <p:pic>
        <p:nvPicPr>
          <p:cNvPr id="5" name="Picture 4" descr="bio_img_elizabeth_mccombs.jpg"/>
          <p:cNvPicPr>
            <a:picLocks noChangeAspect="1"/>
          </p:cNvPicPr>
          <p:nvPr/>
        </p:nvPicPr>
        <p:blipFill>
          <a:blip r:embed="rId2" cstate="print"/>
          <a:stretch>
            <a:fillRect/>
          </a:stretch>
        </p:blipFill>
        <p:spPr>
          <a:xfrm>
            <a:off x="539552" y="1628799"/>
            <a:ext cx="2808312" cy="399971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Kate Sheppard</a:t>
            </a:r>
            <a:endParaRPr lang="en-NZ" sz="2400" dirty="0">
              <a:latin typeface="Algerian" pitchFamily="82" charset="0"/>
            </a:endParaRPr>
          </a:p>
        </p:txBody>
      </p:sp>
      <p:sp>
        <p:nvSpPr>
          <p:cNvPr id="4" name="Text Placeholder 3"/>
          <p:cNvSpPr>
            <a:spLocks noGrp="1"/>
          </p:cNvSpPr>
          <p:nvPr>
            <p:ph type="body" idx="2"/>
          </p:nvPr>
        </p:nvSpPr>
        <p:spPr/>
        <p:txBody>
          <a:bodyPr/>
          <a:lstStyle/>
          <a:p>
            <a:endParaRPr lang="en-NZ" dirty="0"/>
          </a:p>
        </p:txBody>
      </p:sp>
      <p:sp>
        <p:nvSpPr>
          <p:cNvPr id="3" name="Content Placeholder 2"/>
          <p:cNvSpPr>
            <a:spLocks noGrp="1"/>
          </p:cNvSpPr>
          <p:nvPr>
            <p:ph sz="half" idx="1"/>
          </p:nvPr>
        </p:nvSpPr>
        <p:spPr>
          <a:xfrm>
            <a:off x="3563888" y="1004887"/>
            <a:ext cx="5111750" cy="5853113"/>
          </a:xfrm>
        </p:spPr>
        <p:txBody>
          <a:bodyPr>
            <a:normAutofit fontScale="85000" lnSpcReduction="20000"/>
          </a:bodyPr>
          <a:lstStyle/>
          <a:p>
            <a:r>
              <a:rPr lang="en-NZ" dirty="0" smtClean="0"/>
              <a:t>was a remarkable organiser</a:t>
            </a:r>
          </a:p>
          <a:p>
            <a:r>
              <a:rPr lang="en-NZ" dirty="0" smtClean="0"/>
              <a:t>wrote vigorously and clearly, but always reasonably. Was responsible for writing pamphlets and developing petitions which brought the rights and desires of women to the attention of decision-makers.</a:t>
            </a:r>
          </a:p>
          <a:p>
            <a:r>
              <a:rPr lang="en-NZ" dirty="0" smtClean="0">
                <a:solidFill>
                  <a:srgbClr val="FF0000"/>
                </a:solidFill>
              </a:rPr>
              <a:t>1893-battle for universal suffrage was finally won.</a:t>
            </a:r>
          </a:p>
          <a:p>
            <a:r>
              <a:rPr lang="en-NZ" dirty="0" smtClean="0"/>
              <a:t>Continued to work for women’s progress, helping to establish the National Council of Women and becoming its first president. </a:t>
            </a:r>
          </a:p>
          <a:p>
            <a:r>
              <a:rPr lang="en-NZ" dirty="0" smtClean="0"/>
              <a:t>To her belongs much of the credit for advancing the rights of New Zealand women.</a:t>
            </a:r>
            <a:endParaRPr lang="en-NZ" dirty="0"/>
          </a:p>
        </p:txBody>
      </p:sp>
      <p:pic>
        <p:nvPicPr>
          <p:cNvPr id="5" name="Picture 4" descr="bio_img_kate_sheppard.jpg"/>
          <p:cNvPicPr>
            <a:picLocks noChangeAspect="1"/>
          </p:cNvPicPr>
          <p:nvPr/>
        </p:nvPicPr>
        <p:blipFill>
          <a:blip r:embed="rId2" cstate="print"/>
          <a:stretch>
            <a:fillRect/>
          </a:stretch>
        </p:blipFill>
        <p:spPr>
          <a:xfrm>
            <a:off x="683568" y="1700807"/>
            <a:ext cx="2679570" cy="381635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NZ" sz="2400" dirty="0" smtClean="0">
                <a:latin typeface="Algerian" pitchFamily="82" charset="0"/>
              </a:rPr>
              <a:t>Dame </a:t>
            </a:r>
            <a:r>
              <a:rPr lang="en-NZ" sz="2400" dirty="0" err="1" smtClean="0">
                <a:latin typeface="Algerian" pitchFamily="82" charset="0"/>
              </a:rPr>
              <a:t>Malvina</a:t>
            </a:r>
            <a:r>
              <a:rPr lang="en-NZ" sz="2400" dirty="0" smtClean="0">
                <a:latin typeface="Algerian" pitchFamily="82" charset="0"/>
              </a:rPr>
              <a:t> Major –</a:t>
            </a:r>
            <a:r>
              <a:rPr lang="en-NZ" sz="2400" dirty="0" smtClean="0">
                <a:solidFill>
                  <a:srgbClr val="FF0000"/>
                </a:solidFill>
                <a:latin typeface="Algerian" pitchFamily="82" charset="0"/>
              </a:rPr>
              <a:t>Opera Singer</a:t>
            </a:r>
            <a:endParaRPr lang="en-NZ" sz="2400" dirty="0">
              <a:solidFill>
                <a:srgbClr val="FF0000"/>
              </a:solidFill>
              <a:latin typeface="Algerian" pitchFamily="82" charset="0"/>
            </a:endParaRPr>
          </a:p>
        </p:txBody>
      </p:sp>
      <p:sp>
        <p:nvSpPr>
          <p:cNvPr id="4" name="Text Placeholder 3"/>
          <p:cNvSpPr>
            <a:spLocks noGrp="1"/>
          </p:cNvSpPr>
          <p:nvPr>
            <p:ph type="body" idx="2"/>
          </p:nvPr>
        </p:nvSpPr>
        <p:spPr/>
        <p:txBody>
          <a:bodyPr/>
          <a:lstStyle/>
          <a:p>
            <a:r>
              <a:rPr lang="en-NZ" dirty="0" smtClean="0"/>
              <a:t>1991 </a:t>
            </a:r>
            <a:r>
              <a:rPr lang="en-NZ" dirty="0" smtClean="0"/>
              <a:t>-invested </a:t>
            </a:r>
            <a:r>
              <a:rPr lang="en-NZ" dirty="0" smtClean="0"/>
              <a:t>Dame of the British Empire.</a:t>
            </a:r>
          </a:p>
          <a:p>
            <a:r>
              <a:rPr lang="en-NZ" dirty="0" smtClean="0"/>
              <a:t>2008-made </a:t>
            </a:r>
            <a:r>
              <a:rPr lang="en-NZ" dirty="0" smtClean="0"/>
              <a:t>a Principal Companion of the New Zealand Order of Merit</a:t>
            </a:r>
            <a:r>
              <a:rPr lang="en-NZ" dirty="0" smtClean="0"/>
              <a:t>, (changed </a:t>
            </a:r>
            <a:r>
              <a:rPr lang="en-NZ" dirty="0" smtClean="0"/>
              <a:t>in 2009 to Grande Dame of the New Zealand Order of Merit</a:t>
            </a:r>
            <a:r>
              <a:rPr lang="en-NZ" dirty="0" smtClean="0"/>
              <a:t>.)</a:t>
            </a:r>
            <a:r>
              <a:rPr lang="en-NZ" dirty="0" smtClean="0"/>
              <a:t> </a:t>
            </a:r>
          </a:p>
          <a:p>
            <a:r>
              <a:rPr lang="en-NZ" dirty="0" smtClean="0"/>
              <a:t>1992 </a:t>
            </a:r>
            <a:r>
              <a:rPr lang="en-NZ" dirty="0" smtClean="0"/>
              <a:t>she was named New Zealand Entertainer of the Year. </a:t>
            </a:r>
            <a:endParaRPr lang="en-NZ" dirty="0" smtClean="0"/>
          </a:p>
          <a:p>
            <a:r>
              <a:rPr lang="en-NZ" dirty="0" smtClean="0"/>
              <a:t>Professor </a:t>
            </a:r>
            <a:r>
              <a:rPr lang="en-NZ" dirty="0" smtClean="0"/>
              <a:t>of Voice at the University of Canterbury, New Zealand. </a:t>
            </a:r>
            <a:endParaRPr lang="en-NZ" dirty="0" smtClean="0"/>
          </a:p>
          <a:p>
            <a:endParaRPr lang="en-NZ" dirty="0" smtClean="0"/>
          </a:p>
          <a:p>
            <a:endParaRPr lang="en-NZ" dirty="0"/>
          </a:p>
        </p:txBody>
      </p:sp>
      <p:sp>
        <p:nvSpPr>
          <p:cNvPr id="3" name="Content Placeholder 2"/>
          <p:cNvSpPr>
            <a:spLocks noGrp="1"/>
          </p:cNvSpPr>
          <p:nvPr>
            <p:ph sz="half" idx="1"/>
          </p:nvPr>
        </p:nvSpPr>
        <p:spPr/>
        <p:txBody>
          <a:bodyPr/>
          <a:lstStyle/>
          <a:p>
            <a:r>
              <a:rPr lang="en-NZ" dirty="0" smtClean="0">
                <a:solidFill>
                  <a:srgbClr val="FF0000"/>
                </a:solidFill>
              </a:rPr>
              <a:t>1978-first </a:t>
            </a:r>
            <a:r>
              <a:rPr lang="en-NZ" dirty="0" smtClean="0">
                <a:solidFill>
                  <a:srgbClr val="FF0000"/>
                </a:solidFill>
              </a:rPr>
              <a:t>woman jockey in New </a:t>
            </a:r>
            <a:r>
              <a:rPr lang="en-NZ" dirty="0" smtClean="0">
                <a:solidFill>
                  <a:srgbClr val="FF0000"/>
                </a:solidFill>
              </a:rPr>
              <a:t>Zealand</a:t>
            </a:r>
          </a:p>
          <a:p>
            <a:r>
              <a:rPr lang="en-NZ" dirty="0" smtClean="0"/>
              <a:t>went on to ride many winners, and was inducted into the New Zealand Sports Hall of Fame in </a:t>
            </a:r>
            <a:r>
              <a:rPr lang="en-NZ" dirty="0" smtClean="0"/>
              <a:t>1990</a:t>
            </a:r>
          </a:p>
          <a:p>
            <a:endParaRPr lang="en-NZ" dirty="0"/>
          </a:p>
        </p:txBody>
      </p:sp>
      <p:sp>
        <p:nvSpPr>
          <p:cNvPr id="5" name="TextBox 4"/>
          <p:cNvSpPr txBox="1"/>
          <p:nvPr/>
        </p:nvSpPr>
        <p:spPr>
          <a:xfrm>
            <a:off x="4427984" y="1124744"/>
            <a:ext cx="3384376" cy="461665"/>
          </a:xfrm>
          <a:prstGeom prst="rect">
            <a:avLst/>
          </a:prstGeom>
          <a:noFill/>
        </p:spPr>
        <p:txBody>
          <a:bodyPr wrap="square" rtlCol="0">
            <a:spAutoFit/>
          </a:bodyPr>
          <a:lstStyle/>
          <a:p>
            <a:r>
              <a:rPr lang="en-NZ" sz="2400" b="1" dirty="0" smtClean="0">
                <a:latin typeface="Algerian" pitchFamily="82" charset="0"/>
              </a:rPr>
              <a:t>Linda Jones </a:t>
            </a:r>
            <a:endParaRPr lang="en-NZ" sz="2400" b="1" dirty="0">
              <a:latin typeface="Algerian" pitchFamily="82" charset="0"/>
            </a:endParaRPr>
          </a:p>
        </p:txBody>
      </p:sp>
      <p:pic>
        <p:nvPicPr>
          <p:cNvPr id="6" name="Picture 5" descr="Linda Jones.jpg"/>
          <p:cNvPicPr>
            <a:picLocks noChangeAspect="1"/>
          </p:cNvPicPr>
          <p:nvPr/>
        </p:nvPicPr>
        <p:blipFill>
          <a:blip r:embed="rId2" cstate="print"/>
          <a:stretch>
            <a:fillRect/>
          </a:stretch>
        </p:blipFill>
        <p:spPr>
          <a:xfrm>
            <a:off x="4427984" y="4437112"/>
            <a:ext cx="2473621" cy="1924477"/>
          </a:xfrm>
          <a:prstGeom prst="rect">
            <a:avLst/>
          </a:prstGeom>
        </p:spPr>
      </p:pic>
      <p:pic>
        <p:nvPicPr>
          <p:cNvPr id="7" name="Picture 6" descr="Dame Malvina.jpg"/>
          <p:cNvPicPr>
            <a:picLocks noChangeAspect="1"/>
          </p:cNvPicPr>
          <p:nvPr/>
        </p:nvPicPr>
        <p:blipFill>
          <a:blip r:embed="rId3" cstate="print"/>
          <a:stretch>
            <a:fillRect/>
          </a:stretch>
        </p:blipFill>
        <p:spPr>
          <a:xfrm>
            <a:off x="755576" y="4365103"/>
            <a:ext cx="2632228" cy="172456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Dame Sian Elias</a:t>
            </a:r>
            <a:endParaRPr lang="en-NZ" sz="2400" dirty="0">
              <a:latin typeface="Algerian" pitchFamily="82" charset="0"/>
            </a:endParaRPr>
          </a:p>
        </p:txBody>
      </p:sp>
      <p:sp>
        <p:nvSpPr>
          <p:cNvPr id="4" name="Text Placeholder 3"/>
          <p:cNvSpPr>
            <a:spLocks noGrp="1"/>
          </p:cNvSpPr>
          <p:nvPr>
            <p:ph type="body" idx="2"/>
          </p:nvPr>
        </p:nvSpPr>
        <p:spPr/>
        <p:txBody>
          <a:bodyPr/>
          <a:lstStyle/>
          <a:p>
            <a:endParaRPr lang="en-NZ" dirty="0"/>
          </a:p>
        </p:txBody>
      </p:sp>
      <p:pic>
        <p:nvPicPr>
          <p:cNvPr id="5" name="Content Placeholder 4" descr="bio_img_sian_elias.jpg"/>
          <p:cNvPicPr>
            <a:picLocks noGrp="1" noChangeAspect="1"/>
          </p:cNvPicPr>
          <p:nvPr>
            <p:ph sz="half" idx="1"/>
          </p:nvPr>
        </p:nvPicPr>
        <p:blipFill>
          <a:blip r:embed="rId2" cstate="print"/>
          <a:stretch>
            <a:fillRect/>
          </a:stretch>
        </p:blipFill>
        <p:spPr>
          <a:xfrm>
            <a:off x="827584" y="1866578"/>
            <a:ext cx="2376264" cy="3384376"/>
          </a:xfrm>
        </p:spPr>
      </p:pic>
      <p:sp>
        <p:nvSpPr>
          <p:cNvPr id="6" name="Rectangle 5"/>
          <p:cNvSpPr/>
          <p:nvPr/>
        </p:nvSpPr>
        <p:spPr>
          <a:xfrm>
            <a:off x="3707904" y="1700808"/>
            <a:ext cx="4572000" cy="1754326"/>
          </a:xfrm>
          <a:prstGeom prst="rect">
            <a:avLst/>
          </a:prstGeom>
        </p:spPr>
        <p:txBody>
          <a:bodyPr>
            <a:spAutoFit/>
          </a:bodyPr>
          <a:lstStyle/>
          <a:p>
            <a:pPr>
              <a:buFont typeface="Arial" pitchFamily="34" charset="0"/>
              <a:buChar char="•"/>
            </a:pPr>
            <a:r>
              <a:rPr lang="en-NZ" dirty="0" smtClean="0"/>
              <a:t>1988 was one of two New Zealand women appointed as Queen’s Counsel - the first from this country to be so recognised.</a:t>
            </a:r>
          </a:p>
          <a:p>
            <a:pPr>
              <a:buFont typeface="Arial" pitchFamily="34" charset="0"/>
              <a:buChar char="•"/>
            </a:pPr>
            <a:r>
              <a:rPr lang="en-NZ" dirty="0" smtClean="0"/>
              <a:t>Took positive action to protect </a:t>
            </a:r>
            <a:r>
              <a:rPr lang="en-NZ" dirty="0" err="1" smtClean="0"/>
              <a:t>Màori</a:t>
            </a:r>
            <a:r>
              <a:rPr lang="en-NZ" dirty="0" smtClean="0"/>
              <a:t> land rights under the Treaty of Waitangi.</a:t>
            </a:r>
          </a:p>
          <a:p>
            <a:pPr>
              <a:buFont typeface="Arial" pitchFamily="34" charset="0"/>
              <a:buChar char="•"/>
            </a:pPr>
            <a:endParaRPr lang="en-NZ" dirty="0"/>
          </a:p>
        </p:txBody>
      </p:sp>
      <p:sp>
        <p:nvSpPr>
          <p:cNvPr id="7" name="Rectangle 6"/>
          <p:cNvSpPr/>
          <p:nvPr/>
        </p:nvSpPr>
        <p:spPr>
          <a:xfrm>
            <a:off x="3707904" y="3212976"/>
            <a:ext cx="4572000" cy="3139321"/>
          </a:xfrm>
          <a:prstGeom prst="rect">
            <a:avLst/>
          </a:prstGeom>
        </p:spPr>
        <p:txBody>
          <a:bodyPr>
            <a:spAutoFit/>
          </a:bodyPr>
          <a:lstStyle/>
          <a:p>
            <a:pPr>
              <a:buFont typeface="Arial" pitchFamily="34" charset="0"/>
              <a:buChar char="•"/>
            </a:pPr>
            <a:r>
              <a:rPr lang="en-NZ" dirty="0" smtClean="0"/>
              <a:t>1995 Sian Elias was appointed a Judge of the High Court. (H</a:t>
            </a:r>
            <a:r>
              <a:rPr lang="en-NZ" dirty="0" smtClean="0"/>
              <a:t>er judgement on a defamation case involving a former prime minister was significant in addressing the balance between the freedom of the press and the privacy of a citizen.)</a:t>
            </a:r>
          </a:p>
          <a:p>
            <a:pPr>
              <a:buFont typeface="Arial" pitchFamily="34" charset="0"/>
              <a:buChar char="•"/>
            </a:pPr>
            <a:r>
              <a:rPr lang="en-NZ" dirty="0" smtClean="0"/>
              <a:t>1999-became New Zealand’s </a:t>
            </a:r>
            <a:r>
              <a:rPr lang="en-NZ" dirty="0" smtClean="0">
                <a:solidFill>
                  <a:srgbClr val="FF0000"/>
                </a:solidFill>
              </a:rPr>
              <a:t>first woman Chief Justice.</a:t>
            </a:r>
          </a:p>
          <a:p>
            <a:pPr>
              <a:buFont typeface="Arial" pitchFamily="34" charset="0"/>
              <a:buChar char="•"/>
            </a:pPr>
            <a:endParaRPr lang="en-NZ" dirty="0" smtClean="0"/>
          </a:p>
          <a:p>
            <a:pPr>
              <a:buFont typeface="Arial" pitchFamily="34" charset="0"/>
              <a:buChar char="•"/>
            </a:pPr>
            <a:endParaRPr lang="en-NZ" dirty="0" smtClean="0"/>
          </a:p>
          <a:p>
            <a:pPr>
              <a:buFont typeface="Arial" pitchFamily="34" charset="0"/>
              <a:buChar char="•"/>
            </a:pPr>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400" dirty="0" smtClean="0">
                <a:latin typeface="Algerian" pitchFamily="82" charset="0"/>
              </a:rPr>
              <a:t>Mabel Howard</a:t>
            </a:r>
            <a:endParaRPr lang="en-NZ" sz="2400" dirty="0">
              <a:latin typeface="Algerian" pitchFamily="82" charset="0"/>
            </a:endParaRPr>
          </a:p>
        </p:txBody>
      </p:sp>
      <p:sp>
        <p:nvSpPr>
          <p:cNvPr id="4" name="Text Placeholder 3"/>
          <p:cNvSpPr>
            <a:spLocks noGrp="1"/>
          </p:cNvSpPr>
          <p:nvPr>
            <p:ph type="body" idx="2"/>
          </p:nvPr>
        </p:nvSpPr>
        <p:spPr/>
        <p:txBody>
          <a:bodyPr/>
          <a:lstStyle/>
          <a:p>
            <a:endParaRPr lang="en-NZ" dirty="0"/>
          </a:p>
        </p:txBody>
      </p:sp>
      <p:pic>
        <p:nvPicPr>
          <p:cNvPr id="5" name="Content Placeholder 4" descr="bio_img_mabel_howard.jpg"/>
          <p:cNvPicPr>
            <a:picLocks noGrp="1" noChangeAspect="1"/>
          </p:cNvPicPr>
          <p:nvPr>
            <p:ph sz="half" idx="1"/>
          </p:nvPr>
        </p:nvPicPr>
        <p:blipFill>
          <a:blip r:embed="rId2" cstate="print"/>
          <a:stretch>
            <a:fillRect/>
          </a:stretch>
        </p:blipFill>
        <p:spPr>
          <a:xfrm>
            <a:off x="1043608" y="1620005"/>
            <a:ext cx="2448272" cy="3486933"/>
          </a:xfrm>
        </p:spPr>
      </p:pic>
      <p:sp>
        <p:nvSpPr>
          <p:cNvPr id="6" name="Rectangle 5"/>
          <p:cNvSpPr/>
          <p:nvPr/>
        </p:nvSpPr>
        <p:spPr>
          <a:xfrm>
            <a:off x="3491880" y="1628800"/>
            <a:ext cx="4572000" cy="2308324"/>
          </a:xfrm>
          <a:prstGeom prst="rect">
            <a:avLst/>
          </a:prstGeom>
        </p:spPr>
        <p:txBody>
          <a:bodyPr>
            <a:spAutoFit/>
          </a:bodyPr>
          <a:lstStyle/>
          <a:p>
            <a:pPr>
              <a:buFont typeface="Arial" pitchFamily="34" charset="0"/>
              <a:buChar char="•"/>
            </a:pPr>
            <a:r>
              <a:rPr lang="en-NZ" dirty="0" smtClean="0"/>
              <a:t>1942 was the first woman to become national secretary of an all-male </a:t>
            </a:r>
            <a:r>
              <a:rPr lang="en-NZ" dirty="0" smtClean="0">
                <a:solidFill>
                  <a:srgbClr val="FF0000"/>
                </a:solidFill>
              </a:rPr>
              <a:t>trade union.  </a:t>
            </a:r>
          </a:p>
          <a:p>
            <a:pPr>
              <a:buFont typeface="Arial" pitchFamily="34" charset="0"/>
              <a:buChar char="•"/>
            </a:pPr>
            <a:r>
              <a:rPr lang="en-NZ" dirty="0" smtClean="0">
                <a:solidFill>
                  <a:srgbClr val="FF0000"/>
                </a:solidFill>
              </a:rPr>
              <a:t>1943 -she was elected to Parliament</a:t>
            </a:r>
          </a:p>
          <a:p>
            <a:pPr>
              <a:buFont typeface="Arial" pitchFamily="34" charset="0"/>
              <a:buChar char="•"/>
            </a:pPr>
            <a:r>
              <a:rPr lang="en-NZ" dirty="0" smtClean="0"/>
              <a:t>1947-</a:t>
            </a:r>
            <a:r>
              <a:rPr lang="en-NZ" dirty="0" smtClean="0"/>
              <a:t> became the first woman cabinet minister </a:t>
            </a:r>
            <a:r>
              <a:rPr lang="en-NZ" dirty="0" smtClean="0"/>
              <a:t>as Minister of Health and Child Welfare, responsibilities she retained in the 1957 Labour Government.</a:t>
            </a:r>
            <a:br>
              <a:rPr lang="en-NZ" dirty="0" smtClean="0"/>
            </a:br>
            <a:endParaRPr lang="en-NZ"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103</TotalTime>
  <Words>983</Words>
  <Application>Microsoft Office PowerPoint</Application>
  <PresentationFormat>On-screen Show (4:3)</PresentationFormat>
  <Paragraphs>124</Paragraphs>
  <Slides>18</Slides>
  <Notes>1</Notes>
  <HiddenSlides>5</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Margaret Mahy</vt:lpstr>
      <vt:lpstr>Barbara  Kendall</vt:lpstr>
      <vt:lpstr>Sarah Ulmer</vt:lpstr>
      <vt:lpstr>Jenny Shipley</vt:lpstr>
      <vt:lpstr>Elizabeth McComb</vt:lpstr>
      <vt:lpstr>Kate Sheppard</vt:lpstr>
      <vt:lpstr>Dame Malvina Major –Opera Singer</vt:lpstr>
      <vt:lpstr>Dame Sian Elias</vt:lpstr>
      <vt:lpstr>Mabel Howard</vt:lpstr>
      <vt:lpstr>Helen Clark</vt:lpstr>
      <vt:lpstr>Sonja Davies</vt:lpstr>
      <vt:lpstr>Freda du Faur</vt:lpstr>
      <vt:lpstr>Boh Runga</vt:lpstr>
      <vt:lpstr>Slide 14</vt:lpstr>
      <vt:lpstr>Slide 15</vt:lpstr>
      <vt:lpstr>Slide 16</vt:lpstr>
      <vt:lpstr>Slide 17</vt:lpstr>
      <vt:lpstr>Slide 18</vt:lpstr>
    </vt:vector>
  </TitlesOfParts>
  <Company>CraigHead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Margaret Mahy</dc:title>
  <dc:creator>Administrator</dc:creator>
  <cp:lastModifiedBy>Administrator</cp:lastModifiedBy>
  <cp:revision>11</cp:revision>
  <dcterms:created xsi:type="dcterms:W3CDTF">2010-06-13T09:25:35Z</dcterms:created>
  <dcterms:modified xsi:type="dcterms:W3CDTF">2010-06-13T11:08:55Z</dcterms:modified>
</cp:coreProperties>
</file>